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310" r:id="rId2"/>
    <p:sldId id="256" r:id="rId3"/>
    <p:sldId id="30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300" r:id="rId13"/>
    <p:sldId id="301" r:id="rId14"/>
    <p:sldId id="302" r:id="rId15"/>
    <p:sldId id="265" r:id="rId16"/>
    <p:sldId id="266" r:id="rId17"/>
    <p:sldId id="268" r:id="rId18"/>
    <p:sldId id="267" r:id="rId19"/>
    <p:sldId id="269" r:id="rId20"/>
    <p:sldId id="270" r:id="rId21"/>
    <p:sldId id="311" r:id="rId22"/>
    <p:sldId id="272" r:id="rId23"/>
    <p:sldId id="286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303" r:id="rId49"/>
    <p:sldId id="304" r:id="rId50"/>
    <p:sldId id="305" r:id="rId51"/>
    <p:sldId id="306" r:id="rId52"/>
    <p:sldId id="298" r:id="rId53"/>
    <p:sldId id="299" r:id="rId54"/>
    <p:sldId id="307" r:id="rId55"/>
    <p:sldId id="309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74" autoAdjust="0"/>
    <p:restoredTop sz="94660"/>
  </p:normalViewPr>
  <p:slideViewPr>
    <p:cSldViewPr>
      <p:cViewPr>
        <p:scale>
          <a:sx n="66" d="100"/>
          <a:sy n="66" d="100"/>
        </p:scale>
        <p:origin x="-152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0"/>
    </mc:Choice>
    <mc:Fallback xmlns="">
      <p:transition advTm="5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0"/>
    </mc:Choice>
    <mc:Fallback xmlns="">
      <p:transition advTm="5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0"/>
    </mc:Choice>
    <mc:Fallback xmlns="">
      <p:transition advTm="5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0"/>
    </mc:Choice>
    <mc:Fallback xmlns="">
      <p:transition advTm="5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0"/>
    </mc:Choice>
    <mc:Fallback xmlns="">
      <p:transition advTm="5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0"/>
    </mc:Choice>
    <mc:Fallback xmlns="">
      <p:transition advTm="5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0"/>
    </mc:Choice>
    <mc:Fallback xmlns="">
      <p:transition advTm="5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0"/>
    </mc:Choice>
    <mc:Fallback xmlns="">
      <p:transition advTm="5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0"/>
    </mc:Choice>
    <mc:Fallback xmlns="">
      <p:transition advTm="5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0"/>
    </mc:Choice>
    <mc:Fallback xmlns="">
      <p:transition advTm="5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0"/>
    </mc:Choice>
    <mc:Fallback xmlns="">
      <p:transition advTm="5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p14:dur="250" advTm="50000"/>
    </mc:Choice>
    <mc:Fallback xmlns="">
      <p:transition advTm="5000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43543" y="6237312"/>
            <a:ext cx="9187543" cy="642458"/>
          </a:xfrm>
        </p:spPr>
        <p:txBody>
          <a:bodyPr/>
          <a:lstStyle/>
          <a:p>
            <a:pPr algn="ctr"/>
            <a:r>
              <a:rPr lang="ru-RU" sz="2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2015 г. открыт класс скрипки преп. </a:t>
            </a:r>
            <a:r>
              <a:rPr lang="ru-RU" sz="28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Нефляшевой</a:t>
            </a:r>
            <a:r>
              <a:rPr lang="ru-RU" sz="28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Т. А. </a:t>
            </a:r>
            <a:endParaRPr lang="ru-RU" sz="28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3"/>
            <a:ext cx="9158514" cy="5892800"/>
          </a:xfr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5016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2712"/>
    </mc:Choice>
    <mc:Fallback>
      <p:transition advTm="3271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949950"/>
            <a:ext cx="3938588" cy="908050"/>
          </a:xfrm>
        </p:spPr>
        <p:txBody>
          <a:bodyPr/>
          <a:lstStyle/>
          <a:p>
            <a:r>
              <a:rPr lang="ru-RU" sz="4000" dirty="0" smtClean="0">
                <a:latin typeface="Gabriola" panose="04040605051002020D02" pitchFamily="82" charset="0"/>
              </a:rPr>
              <a:t>Постановка рук</a:t>
            </a:r>
            <a:endParaRPr lang="ru-RU" sz="4000" dirty="0">
              <a:latin typeface="Gabriola" panose="04040605051002020D02" pitchFamily="8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81"/>
            <a:ext cx="4716016" cy="4951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38" y="1052737"/>
            <a:ext cx="4716462" cy="561635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  <a:sp3d>
            <a:bevelT w="165100" prst="coolSlant"/>
          </a:sp3d>
        </p:spPr>
      </p:pic>
      <p:sp>
        <p:nvSpPr>
          <p:cNvPr id="14" name="Текст 13"/>
          <p:cNvSpPr>
            <a:spLocks noGrp="1"/>
          </p:cNvSpPr>
          <p:nvPr>
            <p:ph type="body" sz="quarter" idx="4294967295"/>
          </p:nvPr>
        </p:nvSpPr>
        <p:spPr>
          <a:xfrm>
            <a:off x="5435600" y="0"/>
            <a:ext cx="3708400" cy="908050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ru-RU" sz="3600" dirty="0" smtClean="0">
                <a:latin typeface="Gabriola" panose="04040605051002020D02" pitchFamily="82" charset="0"/>
              </a:rPr>
              <a:t>И сразу репетиция в зале</a:t>
            </a:r>
            <a:endParaRPr lang="ru-RU" sz="36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0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9667"/>
    </mc:Choice>
    <mc:Fallback>
      <p:transition advTm="1966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12398"/>
            <a:ext cx="5832648" cy="6858000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025" y="0"/>
            <a:ext cx="2520280" cy="6858000"/>
          </a:xfrm>
        </p:spPr>
        <p:txBody>
          <a:bodyPr/>
          <a:lstStyle/>
          <a:p>
            <a:r>
              <a:rPr lang="ru-RU" sz="4000" dirty="0" smtClean="0">
                <a:latin typeface="Gabriola" panose="04040605051002020D02" pitchFamily="82" charset="0"/>
              </a:rPr>
              <a:t>Ну посмотрите же, на меня</a:t>
            </a:r>
            <a:endParaRPr lang="ru-RU" sz="4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74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6847"/>
    </mc:Choice>
    <mc:Fallback>
      <p:transition advTm="1684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t="3510"/>
          <a:stretch/>
        </p:blipFill>
        <p:spPr>
          <a:xfrm rot="5400000">
            <a:off x="1740064" y="31616"/>
            <a:ext cx="5869280" cy="582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98120"/>
            <a:ext cx="1706880" cy="639923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b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b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меня 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676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3746"/>
    </mc:Choice>
    <mc:Fallback>
      <p:transition advTm="1374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9128760" cy="6021288"/>
          </a:xfrm>
          <a:ln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07720" y="5805264"/>
            <a:ext cx="8336280" cy="1052736"/>
          </a:xfrm>
        </p:spPr>
        <p:txBody>
          <a:bodyPr/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Вот,  пришла учиться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65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6775"/>
    </mc:Choice>
    <mc:Fallback>
      <p:transition advTm="1677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4211960" cy="692696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Люблю пошуметь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5292081" y="0"/>
            <a:ext cx="3851920" cy="914400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И болтать с концертмейстером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46616" y="1949636"/>
            <a:ext cx="5737860" cy="4097908"/>
          </a:xfrm>
          <a:effectLst>
            <a:softEdge rad="6350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652588"/>
            <a:ext cx="5652120" cy="5205412"/>
          </a:xfr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32235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2711"/>
    </mc:Choice>
    <mc:Fallback>
      <p:transition advTm="2271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-6928"/>
            <a:ext cx="5940152" cy="6864927"/>
          </a:xfr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H="1">
            <a:off x="0" y="116632"/>
            <a:ext cx="2267744" cy="6408712"/>
          </a:xfrm>
        </p:spPr>
        <p:txBody>
          <a:bodyPr/>
          <a:lstStyle/>
          <a:p>
            <a:r>
              <a:rPr lang="ru-RU" sz="4400" dirty="0" smtClean="0">
                <a:latin typeface="Gabriola" panose="04040605051002020D02" pitchFamily="82" charset="0"/>
              </a:rPr>
              <a:t>Вот, </a:t>
            </a:r>
            <a:br>
              <a:rPr lang="ru-RU" sz="4400" dirty="0" smtClean="0">
                <a:latin typeface="Gabriola" panose="04040605051002020D02" pitchFamily="82" charset="0"/>
              </a:rPr>
            </a:br>
            <a:r>
              <a:rPr lang="ru-RU" sz="4400" dirty="0" smtClean="0">
                <a:latin typeface="Gabriola" panose="04040605051002020D02" pitchFamily="82" charset="0"/>
              </a:rPr>
              <a:t>я скрипачка!</a:t>
            </a:r>
            <a:endParaRPr lang="ru-RU" sz="44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9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9711"/>
    </mc:Choice>
    <mc:Fallback>
      <p:transition advTm="1971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0"/>
            <a:ext cx="6660232" cy="6858000"/>
          </a:xfr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2195736" cy="6858000"/>
          </a:xfrm>
        </p:spPr>
        <p:txBody>
          <a:bodyPr/>
          <a:lstStyle/>
          <a:p>
            <a:r>
              <a:rPr lang="ru-RU" sz="5400" dirty="0" smtClean="0">
                <a:latin typeface="Gabriola" panose="04040605051002020D02" pitchFamily="82" charset="0"/>
              </a:rPr>
              <a:t>Ну что? Как дела </a:t>
            </a:r>
            <a:br>
              <a:rPr lang="ru-RU" sz="5400" dirty="0" smtClean="0">
                <a:latin typeface="Gabriola" panose="04040605051002020D02" pitchFamily="82" charset="0"/>
              </a:rPr>
            </a:br>
            <a:r>
              <a:rPr lang="ru-RU" sz="5400" dirty="0" smtClean="0">
                <a:latin typeface="Gabriola" panose="04040605051002020D02" pitchFamily="82" charset="0"/>
              </a:rPr>
              <a:t>у вас?</a:t>
            </a:r>
            <a:endParaRPr lang="ru-RU" sz="54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25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277"/>
    </mc:Choice>
    <mc:Fallback>
      <p:transition advTm="1527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928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5949280"/>
            <a:ext cx="6891104" cy="792088"/>
          </a:xfrm>
        </p:spPr>
        <p:txBody>
          <a:bodyPr/>
          <a:lstStyle/>
          <a:p>
            <a:pPr algn="ctr"/>
            <a:r>
              <a:rPr lang="ru-RU" sz="5400" dirty="0" smtClean="0">
                <a:latin typeface="Gabriola" panose="04040605051002020D02" pitchFamily="82" charset="0"/>
              </a:rPr>
              <a:t>Еще переменка</a:t>
            </a:r>
            <a:endParaRPr lang="ru-RU" sz="54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1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208"/>
    </mc:Choice>
    <mc:Fallback>
      <p:transition advTm="1020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4876800"/>
            <a:ext cx="7543800" cy="914400"/>
          </a:xfrm>
        </p:spPr>
        <p:txBody>
          <a:bodyPr/>
          <a:lstStyle/>
          <a:p>
            <a:r>
              <a:rPr lang="ru-RU" sz="4800" dirty="0" smtClean="0">
                <a:latin typeface="Gabriola" panose="04040605051002020D02" pitchFamily="82" charset="0"/>
              </a:rPr>
              <a:t>Вечерний дуэт.</a:t>
            </a:r>
            <a:endParaRPr lang="ru-RU" sz="4800" dirty="0">
              <a:latin typeface="Gabriola" panose="04040605051002020D02" pitchFamily="82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26113"/>
          <a:stretch/>
        </p:blipFill>
        <p:spPr>
          <a:xfrm>
            <a:off x="0" y="0"/>
            <a:ext cx="4860032" cy="2902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95" endPos="92000" dist="101600" dir="5400000" sy="-100000" algn="bl" rotWithShape="0"/>
          </a:effectLst>
        </p:spPr>
      </p:pic>
      <p:sp>
        <p:nvSpPr>
          <p:cNvPr id="14" name="Текст 13"/>
          <p:cNvSpPr>
            <a:spLocks noGrp="1"/>
          </p:cNvSpPr>
          <p:nvPr>
            <p:ph type="body" sz="quarter" idx="4294967295"/>
          </p:nvPr>
        </p:nvSpPr>
        <p:spPr>
          <a:xfrm>
            <a:off x="5870575" y="188640"/>
            <a:ext cx="3273425" cy="1113110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ru-RU" sz="4000" dirty="0" smtClean="0">
                <a:latin typeface="Gabriola" panose="04040605051002020D02" pitchFamily="82" charset="0"/>
              </a:rPr>
              <a:t>Лучше я сам буду играть</a:t>
            </a:r>
            <a:endParaRPr lang="ru-RU" sz="4000" dirty="0">
              <a:latin typeface="Gabriola" panose="04040605051002020D02" pitchFamily="82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44824"/>
            <a:ext cx="4499992" cy="501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175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9756"/>
    </mc:Choice>
    <mc:Fallback>
      <p:transition advTm="1975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3273425" cy="1301750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ru-RU" sz="2800" i="1" dirty="0" smtClean="0">
                <a:latin typeface="Cambria" panose="02040503050406030204" pitchFamily="18" charset="0"/>
              </a:rPr>
              <a:t>Вот. Сижу на сольфеджио</a:t>
            </a:r>
            <a:endParaRPr lang="ru-RU" sz="2800" i="1" dirty="0">
              <a:latin typeface="Cambria" panose="020405030504060302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14474"/>
            <a:ext cx="5913073" cy="4434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5076057" y="0"/>
            <a:ext cx="4067944" cy="1301750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2800" i="1" dirty="0" smtClean="0">
                <a:effectLst/>
                <a:latin typeface="Cambria" panose="02040503050406030204" pitchFamily="18" charset="0"/>
              </a:rPr>
              <a:t>Уже прекрасно играю «Мишку с куклой» </a:t>
            </a:r>
            <a:endParaRPr lang="ru-RU" sz="2800" i="1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4283968" cy="5478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640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8523"/>
    </mc:Choice>
    <mc:Fallback>
      <p:transition advTm="1852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" y="0"/>
            <a:ext cx="9144000" cy="630932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21288"/>
            <a:ext cx="9144000" cy="836712"/>
          </a:xfrm>
        </p:spPr>
        <p:txBody>
          <a:bodyPr/>
          <a:lstStyle/>
          <a:p>
            <a:pPr algn="ctr"/>
            <a:r>
              <a:rPr lang="ru-RU" sz="4000" dirty="0" smtClean="0">
                <a:latin typeface="Gabriola" panose="04040605051002020D02" pitchFamily="82" charset="0"/>
              </a:rPr>
              <a:t>Мы на переменке.</a:t>
            </a:r>
            <a:endParaRPr lang="ru-RU" sz="4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20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4979"/>
    </mc:Choice>
    <mc:Fallback>
      <p:transition advTm="2497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4294967295"/>
          </p:nvPr>
        </p:nvSpPr>
        <p:spPr>
          <a:xfrm>
            <a:off x="-55418" y="0"/>
            <a:ext cx="3273425" cy="1301750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2800" i="1" dirty="0" smtClean="0">
                <a:latin typeface="Cambria" panose="02040503050406030204" pitchFamily="18" charset="0"/>
              </a:rPr>
              <a:t>Ох уж это сольфеджио!</a:t>
            </a:r>
            <a:endParaRPr lang="ru-RU" sz="2800" i="1" dirty="0">
              <a:latin typeface="Cambria" panose="020405030504060302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14474"/>
            <a:ext cx="6393127" cy="4794845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5870575" y="0"/>
            <a:ext cx="3273425" cy="1301750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ru-RU" sz="2800" i="1" dirty="0" smtClean="0">
                <a:latin typeface="Cambria" panose="02040503050406030204" pitchFamily="18" charset="0"/>
              </a:rPr>
              <a:t> Обидно.</a:t>
            </a:r>
          </a:p>
          <a:p>
            <a:pPr marL="18288" indent="0">
              <a:buNone/>
            </a:pPr>
            <a:r>
              <a:rPr lang="ru-RU" sz="2800" i="1" dirty="0" smtClean="0">
                <a:latin typeface="Cambria" panose="02040503050406030204" pitchFamily="18" charset="0"/>
              </a:rPr>
              <a:t> Что так все трудно – то?</a:t>
            </a:r>
            <a:endParaRPr lang="ru-RU" sz="2800" i="1" dirty="0">
              <a:latin typeface="Cambria" panose="020405030504060302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84784"/>
            <a:ext cx="3563888" cy="5373216"/>
          </a:xfrm>
        </p:spPr>
      </p:pic>
    </p:spTree>
    <p:extLst>
      <p:ext uri="{BB962C8B-B14F-4D97-AF65-F5344CB8AC3E}">
        <p14:creationId xmlns:p14="http://schemas.microsoft.com/office/powerpoint/2010/main" val="337089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1497"/>
    </mc:Choice>
    <mc:Fallback>
      <p:transition advTm="2149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2571" y="5805264"/>
            <a:ext cx="5004611" cy="1045478"/>
          </a:xfrm>
        </p:spPr>
        <p:txBody>
          <a:bodyPr/>
          <a:lstStyle/>
          <a:p>
            <a:r>
              <a:rPr lang="ru-RU" sz="3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Вот, подремала,  </a:t>
            </a:r>
            <a:br>
              <a:rPr lang="ru-RU" sz="3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совсем другое настроение                </a:t>
            </a:r>
            <a:endParaRPr lang="ru-RU" sz="32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9009" cy="3607915"/>
          </a:xfrm>
          <a:effectLst>
            <a:reflection blurRad="6350" stA="50000" endA="300" endPos="55000" dir="5400000" sy="-100000" algn="bl" rotWithShape="0"/>
            <a:softEdge rad="317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4396" y="645662"/>
            <a:ext cx="5805264" cy="4513943"/>
          </a:xfrm>
          <a:effectLst>
            <a:reflection blurRad="6350" stA="52000" endA="300" endPos="350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7657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902"/>
    </mc:Choice>
    <mc:Fallback>
      <p:transition advTm="2090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70500" cy="60007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Заголовок 11"/>
          <p:cNvSpPr>
            <a:spLocks noGrp="1"/>
          </p:cNvSpPr>
          <p:nvPr>
            <p:ph type="title" idx="4294967295"/>
          </p:nvPr>
        </p:nvSpPr>
        <p:spPr>
          <a:xfrm>
            <a:off x="0" y="5959475"/>
            <a:ext cx="8321675" cy="898525"/>
          </a:xfrm>
        </p:spPr>
        <p:txBody>
          <a:bodyPr/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меня уже есть первые успехи.</a:t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и еще третье место в международном конкурсе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b="6080"/>
          <a:stretch/>
        </p:blipFill>
        <p:spPr bwMode="auto">
          <a:xfrm>
            <a:off x="4572000" y="2312"/>
            <a:ext cx="4572000" cy="61629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04" y="270892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G:\DCIM\102_PANA\ГрамотаВи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0" y="-7543800"/>
            <a:ext cx="1320188" cy="198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52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9044"/>
    </mc:Choice>
    <mc:Fallback>
      <p:transition advTm="1904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6786"/>
            <a:ext cx="5976664" cy="675501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45720" y="60960"/>
            <a:ext cx="2241456" cy="6797040"/>
          </a:xfrm>
        </p:spPr>
        <p:txBody>
          <a:bodyPr/>
          <a:lstStyle/>
          <a:p>
            <a:r>
              <a:rPr lang="ru-RU" sz="3200" i="1" dirty="0" smtClean="0">
                <a:latin typeface="Cambria" panose="02040503050406030204" pitchFamily="18" charset="0"/>
              </a:rPr>
              <a:t>Буду </a:t>
            </a:r>
            <a:br>
              <a:rPr lang="ru-RU" sz="3200" i="1" dirty="0" smtClean="0">
                <a:latin typeface="Cambria" panose="02040503050406030204" pitchFamily="18" charset="0"/>
              </a:rPr>
            </a:br>
            <a:r>
              <a:rPr lang="ru-RU" sz="3200" i="1" dirty="0" smtClean="0">
                <a:latin typeface="Cambria" panose="02040503050406030204" pitchFamily="18" charset="0"/>
              </a:rPr>
              <a:t>играть</a:t>
            </a:r>
            <a:br>
              <a:rPr lang="ru-RU" sz="3200" i="1" dirty="0" smtClean="0">
                <a:latin typeface="Cambria" panose="02040503050406030204" pitchFamily="18" charset="0"/>
              </a:rPr>
            </a:br>
            <a:r>
              <a:rPr lang="ru-RU" sz="3200" i="1" dirty="0" smtClean="0">
                <a:latin typeface="Cambria" panose="02040503050406030204" pitchFamily="18" charset="0"/>
              </a:rPr>
              <a:t> как великий Паганини!</a:t>
            </a:r>
            <a:endParaRPr lang="ru-RU" sz="32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27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9723"/>
    </mc:Choice>
    <mc:Fallback>
      <p:transition advTm="1972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-99392"/>
            <a:ext cx="9036496" cy="6120680"/>
          </a:xfr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4876799"/>
            <a:ext cx="7543800" cy="1995055"/>
          </a:xfrm>
        </p:spPr>
        <p:txBody>
          <a:bodyPr/>
          <a:lstStyle/>
          <a:p>
            <a:r>
              <a:rPr lang="ru-RU" dirty="0" smtClean="0"/>
              <a:t>Пою в хоре!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71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753"/>
    </mc:Choice>
    <mc:Fallback>
      <p:transition advTm="775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981200"/>
          </a:xfrm>
        </p:spPr>
        <p:txBody>
          <a:bodyPr/>
          <a:lstStyle/>
          <a:p>
            <a:r>
              <a:rPr lang="ru-RU" sz="3200" i="1" dirty="0" smtClean="0">
                <a:latin typeface="Cambria" panose="02040503050406030204" pitchFamily="18" charset="0"/>
              </a:rPr>
              <a:t>Готовлюсь к конкурсу в Сыктывкар.</a:t>
            </a:r>
            <a:endParaRPr lang="ru-RU" sz="3200" i="1" dirty="0">
              <a:latin typeface="Cambria" panose="020405030504060302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2"/>
            <a:ext cx="9144000" cy="6278907"/>
          </a:xfrm>
        </p:spPr>
      </p:pic>
    </p:spTree>
    <p:extLst>
      <p:ext uri="{BB962C8B-B14F-4D97-AF65-F5344CB8AC3E}">
        <p14:creationId xmlns:p14="http://schemas.microsoft.com/office/powerpoint/2010/main" val="381432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2746"/>
    </mc:Choice>
    <mc:Fallback>
      <p:transition advTm="1274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55418"/>
            <a:ext cx="8784379" cy="6109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981200"/>
          </a:xfrm>
        </p:spPr>
        <p:txBody>
          <a:bodyPr/>
          <a:lstStyle/>
          <a:p>
            <a:r>
              <a:rPr lang="ru-RU" sz="3200" i="1" dirty="0" smtClean="0">
                <a:latin typeface="Cambria" panose="02040503050406030204" pitchFamily="18" charset="0"/>
              </a:rPr>
              <a:t>Ну, мне вообще – то нужна пятёрка…</a:t>
            </a:r>
            <a:endParaRPr lang="ru-RU" sz="32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13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4537"/>
    </mc:Choice>
    <mc:Fallback>
      <p:transition advTm="14537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418"/>
            <a:ext cx="8640960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981200"/>
          </a:xfrm>
        </p:spPr>
        <p:txBody>
          <a:bodyPr/>
          <a:lstStyle/>
          <a:p>
            <a:r>
              <a:rPr lang="ru-RU" sz="3200" i="1" dirty="0" smtClean="0">
                <a:latin typeface="Cambria" panose="02040503050406030204" pitchFamily="18" charset="0"/>
              </a:rPr>
              <a:t>Спасибо, я пошёл.</a:t>
            </a:r>
            <a:endParaRPr lang="ru-RU" sz="32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5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2"/>
    </mc:Choice>
    <mc:Fallback>
      <p:transition advTm="1500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496944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981200"/>
          </a:xfrm>
        </p:spPr>
        <p:txBody>
          <a:bodyPr/>
          <a:lstStyle/>
          <a:p>
            <a:r>
              <a:rPr lang="ru-RU" sz="3200" i="1" dirty="0" smtClean="0">
                <a:latin typeface="Cambria" panose="02040503050406030204" pitchFamily="18" charset="0"/>
              </a:rPr>
              <a:t>Весёлое сольфеджио!</a:t>
            </a:r>
            <a:endParaRPr lang="ru-RU" sz="32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8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519"/>
    </mc:Choice>
    <mc:Fallback>
      <p:transition advTm="1051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352928" cy="638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1981200"/>
          </a:xfrm>
        </p:spPr>
        <p:txBody>
          <a:bodyPr/>
          <a:lstStyle/>
          <a:p>
            <a:r>
              <a:rPr lang="ru-RU" sz="3200" i="1" dirty="0" smtClean="0">
                <a:latin typeface="Cambria" panose="02040503050406030204" pitchFamily="18" charset="0"/>
              </a:rPr>
              <a:t>Ну, я домой.</a:t>
            </a:r>
            <a:endParaRPr lang="ru-RU" sz="32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30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9400"/>
    </mc:Choice>
    <mc:Fallback>
      <p:transition advTm="94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42863" y="6169025"/>
            <a:ext cx="9186863" cy="688975"/>
          </a:xfrm>
        </p:spPr>
        <p:txBody>
          <a:bodyPr/>
          <a:lstStyle/>
          <a:p>
            <a:pPr algn="ctr"/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Пришёл учиться играть на скрипке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029"/>
            <a:ext cx="9144000" cy="6284685"/>
          </a:xfrm>
        </p:spPr>
      </p:pic>
    </p:spTree>
    <p:extLst>
      <p:ext uri="{BB962C8B-B14F-4D97-AF65-F5344CB8AC3E}">
        <p14:creationId xmlns:p14="http://schemas.microsoft.com/office/powerpoint/2010/main" val="146475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855"/>
    </mc:Choice>
    <mc:Fallback>
      <p:transition advTm="20855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48464" cy="623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6237312"/>
            <a:ext cx="8069520" cy="620688"/>
          </a:xfrm>
        </p:spPr>
        <p:txBody>
          <a:bodyPr/>
          <a:lstStyle/>
          <a:p>
            <a:r>
              <a:rPr lang="ru-RU" sz="2800" i="1" dirty="0" smtClean="0">
                <a:latin typeface="Cambria" panose="02040503050406030204" pitchFamily="18" charset="0"/>
              </a:rPr>
              <a:t>        - Ефрем!         Это не так надо писать.</a:t>
            </a:r>
            <a:endParaRPr lang="ru-RU" sz="28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82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2413"/>
    </mc:Choice>
    <mc:Fallback>
      <p:transition advTm="12413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820472" cy="6051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6165304"/>
            <a:ext cx="7543800" cy="692695"/>
          </a:xfrm>
        </p:spPr>
        <p:txBody>
          <a:bodyPr/>
          <a:lstStyle/>
          <a:p>
            <a:r>
              <a:rPr lang="ru-RU" sz="3200" i="1" dirty="0" smtClean="0">
                <a:latin typeface="Cambria" panose="02040503050406030204" pitchFamily="18" charset="0"/>
              </a:rPr>
              <a:t> Ефрем домой.            -Эльдар, начинаем.</a:t>
            </a:r>
            <a:endParaRPr lang="ru-RU" sz="32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0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3216"/>
    </mc:Choice>
    <mc:Fallback>
      <p:transition advTm="1321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2480" cy="602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876800"/>
            <a:ext cx="8321040" cy="198120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800" dirty="0" smtClean="0">
                <a:latin typeface="Cambria" panose="02040503050406030204" pitchFamily="18" charset="0"/>
              </a:rPr>
              <a:t>Я</a:t>
            </a:r>
            <a:r>
              <a:rPr lang="ru-RU" sz="2800" dirty="0" smtClean="0"/>
              <a:t> </a:t>
            </a:r>
            <a:r>
              <a:rPr lang="ru-RU" sz="2800" i="1" dirty="0" smtClean="0">
                <a:latin typeface="Cambria" panose="02040503050406030204" pitchFamily="18" charset="0"/>
              </a:rPr>
              <a:t>лучше всех освоила постановку. Вот посмотри!</a:t>
            </a:r>
            <a:endParaRPr lang="ru-RU" sz="28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23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4782"/>
    </mc:Choice>
    <mc:Fallback>
      <p:transition advTm="14782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5949280"/>
            <a:ext cx="7543800" cy="90872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3200" i="1" dirty="0" smtClean="0">
                <a:latin typeface="Cambria" panose="02040503050406030204" pitchFamily="18" charset="0"/>
              </a:rPr>
              <a:t>Сударь! Защищайтесь!</a:t>
            </a:r>
            <a:endParaRPr lang="ru-RU" sz="3200" i="1" dirty="0">
              <a:latin typeface="Cambria" panose="020405030504060302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4488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70389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4902"/>
    </mc:Choice>
    <mc:Fallback>
      <p:transition advTm="14902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20472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7240" y="6021288"/>
            <a:ext cx="7543800" cy="836712"/>
          </a:xfrm>
        </p:spPr>
        <p:txBody>
          <a:bodyPr/>
          <a:lstStyle/>
          <a:p>
            <a:r>
              <a:rPr lang="ru-RU" sz="3200" i="1" dirty="0" smtClean="0">
                <a:effectLst/>
                <a:latin typeface="Cambria" panose="02040503050406030204" pitchFamily="18" charset="0"/>
              </a:rPr>
              <a:t>Ура! Каникулы!</a:t>
            </a:r>
            <a:endParaRPr lang="ru-RU" sz="3200" i="1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34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6394"/>
    </mc:Choice>
    <mc:Fallback>
      <p:transition advTm="16394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1"/>
            <a:ext cx="4114800" cy="4862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6135" cy="5310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-1" y="5735782"/>
            <a:ext cx="9157855" cy="1122218"/>
          </a:xfrm>
        </p:spPr>
        <p:txBody>
          <a:bodyPr/>
          <a:lstStyle/>
          <a:p>
            <a:r>
              <a:rPr lang="ru-RU" sz="3200" i="1" dirty="0" smtClean="0">
                <a:latin typeface="Cambria" panose="02040503050406030204" pitchFamily="18" charset="0"/>
              </a:rPr>
              <a:t>Сольфеджио и слушание музыки – это как математика и русский в той школе.</a:t>
            </a:r>
            <a:endParaRPr lang="ru-RU" sz="32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6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3185"/>
    </mc:Choice>
    <mc:Fallback>
      <p:transition advTm="13185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3855"/>
            <a:ext cx="6084168" cy="5431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3855" y="0"/>
            <a:ext cx="2713647" cy="6858000"/>
          </a:xfrm>
        </p:spPr>
        <p:txBody>
          <a:bodyPr/>
          <a:lstStyle/>
          <a:p>
            <a:r>
              <a:rPr lang="ru-RU" sz="3200" i="1" dirty="0" smtClean="0">
                <a:latin typeface="Cambria" panose="02040503050406030204" pitchFamily="18" charset="0"/>
              </a:rPr>
              <a:t/>
            </a:r>
            <a:br>
              <a:rPr lang="ru-RU" sz="3200" i="1" dirty="0" smtClean="0">
                <a:latin typeface="Cambria" panose="02040503050406030204" pitchFamily="18" charset="0"/>
              </a:rPr>
            </a:br>
            <a:r>
              <a:rPr lang="ru-RU" sz="3200" i="1" dirty="0">
                <a:latin typeface="Cambria" panose="02040503050406030204" pitchFamily="18" charset="0"/>
              </a:rPr>
              <a:t/>
            </a:r>
            <a:br>
              <a:rPr lang="ru-RU" sz="3200" i="1" dirty="0">
                <a:latin typeface="Cambria" panose="02040503050406030204" pitchFamily="18" charset="0"/>
              </a:rPr>
            </a:br>
            <a:r>
              <a:rPr lang="ru-RU" sz="3200" i="1" dirty="0" smtClean="0">
                <a:latin typeface="Cambria" panose="02040503050406030204" pitchFamily="18" charset="0"/>
              </a:rPr>
              <a:t>Буду музыкантом. Все </a:t>
            </a:r>
            <a:br>
              <a:rPr lang="ru-RU" sz="3200" i="1" dirty="0" smtClean="0">
                <a:latin typeface="Cambria" panose="02040503050406030204" pitchFamily="18" charset="0"/>
              </a:rPr>
            </a:br>
            <a:r>
              <a:rPr lang="ru-RU" sz="3200" i="1" dirty="0" smtClean="0">
                <a:latin typeface="Cambria" panose="02040503050406030204" pitchFamily="18" charset="0"/>
              </a:rPr>
              <a:t>выучу. </a:t>
            </a:r>
            <a:br>
              <a:rPr lang="ru-RU" sz="3200" i="1" dirty="0" smtClean="0">
                <a:latin typeface="Cambria" panose="02040503050406030204" pitchFamily="18" charset="0"/>
              </a:rPr>
            </a:br>
            <a:r>
              <a:rPr lang="ru-RU" sz="3200" i="1" dirty="0" smtClean="0">
                <a:latin typeface="Cambria" panose="02040503050406030204" pitchFamily="18" charset="0"/>
              </a:rPr>
              <a:t>Буду артистом. Буду знаменитым</a:t>
            </a:r>
            <a:r>
              <a:rPr lang="ru-RU" sz="3200" dirty="0" smtClean="0">
                <a:latin typeface="Cambria" panose="02040503050406030204" pitchFamily="18" charset="0"/>
              </a:rPr>
              <a:t>.</a:t>
            </a:r>
            <a:endParaRPr lang="ru-RU" sz="3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63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6286"/>
    </mc:Choice>
    <mc:Fallback>
      <p:transition advTm="16286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0480" y="5958840"/>
            <a:ext cx="9174480" cy="899160"/>
          </a:xfrm>
        </p:spPr>
        <p:txBody>
          <a:bodyPr/>
          <a:lstStyle/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с Тимошей учимся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8099" y="906496"/>
            <a:ext cx="5342572" cy="3569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36964" y="221726"/>
            <a:ext cx="6036532" cy="5562601"/>
          </a:xfr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64843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6317"/>
    </mc:Choice>
    <mc:Fallback>
      <p:transition advTm="16317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4816" y="324339"/>
            <a:ext cx="4611607" cy="3901976"/>
          </a:xfr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61248"/>
            <a:ext cx="8351520" cy="105156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 ноты доставать?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80" y="0"/>
            <a:ext cx="5227320" cy="5764872"/>
          </a:xfr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82550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213"/>
    </mc:Choice>
    <mc:Fallback>
      <p:transition advTm="15213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618038" cy="63813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1" y="1147763"/>
            <a:ext cx="4846320" cy="5710237"/>
          </a:xfr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50648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3051"/>
    </mc:Choice>
    <mc:Fallback>
      <p:transition advTm="1305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752432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1979712" cy="6597352"/>
          </a:xfrm>
        </p:spPr>
        <p:txBody>
          <a:bodyPr/>
          <a:lstStyle/>
          <a:p>
            <a:r>
              <a:rPr lang="ru-RU" sz="3600" dirty="0" smtClean="0">
                <a:latin typeface="Gabriola" panose="04040605051002020D02" pitchFamily="82" charset="0"/>
              </a:rPr>
              <a:t>А я уже выучил! </a:t>
            </a:r>
            <a:br>
              <a:rPr lang="ru-RU" sz="3600" dirty="0" smtClean="0">
                <a:latin typeface="Gabriola" panose="04040605051002020D02" pitchFamily="82" charset="0"/>
              </a:rPr>
            </a:br>
            <a:r>
              <a:rPr lang="ru-RU" sz="3600" dirty="0" smtClean="0">
                <a:latin typeface="Gabriola" panose="04040605051002020D02" pitchFamily="82" charset="0"/>
              </a:rPr>
              <a:t>И я выучила!</a:t>
            </a:r>
            <a:endParaRPr lang="ru-RU" sz="36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67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4031"/>
    </mc:Choice>
    <mc:Fallback>
      <p:transition advTm="24031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6021288"/>
            <a:ext cx="7543800" cy="836712"/>
          </a:xfrm>
        </p:spPr>
        <p:txBody>
          <a:bodyPr/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Иду на урок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" y="1"/>
            <a:ext cx="4602798" cy="346445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34" y="1036320"/>
            <a:ext cx="5946186" cy="5227320"/>
          </a:xfr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18286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9408"/>
    </mc:Choice>
    <mc:Fallback>
      <p:transition advTm="19408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40" y="6050280"/>
            <a:ext cx="8336280" cy="807720"/>
          </a:xfrm>
        </p:spPr>
        <p:txBody>
          <a:bodyPr/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клавесин ?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40"/>
            <a:ext cx="5851949" cy="451104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68760"/>
            <a:ext cx="4072136" cy="5589240"/>
          </a:xfr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02617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494"/>
    </mc:Choice>
    <mc:Fallback>
      <p:transition advTm="20494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81483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8133"/>
    </mc:Choice>
    <mc:Fallback>
      <p:transition advTm="18133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3825" y="6003925"/>
            <a:ext cx="9020175" cy="854075"/>
          </a:xfrm>
        </p:spPr>
        <p:txBody>
          <a:bodyPr/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не волнуйся, нормально я тут устроилась.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09320"/>
          </a:xfr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49490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7286"/>
    </mc:Choice>
    <mc:Fallback>
      <p:transition advTm="27286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240" y="6217920"/>
            <a:ext cx="7543800" cy="640080"/>
          </a:xfrm>
        </p:spPr>
        <p:txBody>
          <a:bodyPr/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поговорить о жизни .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60" y="579120"/>
            <a:ext cx="5074920" cy="5821680"/>
          </a:xfrm>
          <a:scene3d>
            <a:camera prst="perspectiveLeft"/>
            <a:lightRig rig="threePt" dir="t"/>
          </a:scene3d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" y="-15240"/>
            <a:ext cx="5348371" cy="5882640"/>
          </a:xfr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21388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6271"/>
    </mc:Choice>
    <mc:Fallback>
      <p:transition advTm="16271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27520"/>
          </a:xfr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23598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734"/>
    </mc:Choice>
    <mc:Fallback>
      <p:transition advTm="7734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7681" y="518164"/>
            <a:ext cx="5532121" cy="44958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5720" y="5638800"/>
            <a:ext cx="9250680" cy="1203960"/>
          </a:xfrm>
        </p:spPr>
        <p:txBody>
          <a:bodyPr/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Ну сделайте мне сольфеджио.</a:t>
            </a:r>
            <a:b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Вика, не мешай фотографироваться.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44" y="620688"/>
            <a:ext cx="5212080" cy="4393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682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5775"/>
    </mc:Choice>
    <mc:Fallback>
      <p:transition advTm="25775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200" y="6165304"/>
            <a:ext cx="9220200" cy="692696"/>
          </a:xfrm>
        </p:spPr>
        <p:txBody>
          <a:bodyPr/>
          <a:lstStyle/>
          <a:p>
            <a:pPr algn="ctr"/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Нет, мне и тут хорошо. Люблю один, в тишине.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9113520" cy="6050280"/>
          </a:xfr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83167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4664"/>
    </mc:Choice>
    <mc:Fallback>
      <p:transition advTm="14664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7009968" cy="68580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3772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1321"/>
    </mc:Choice>
    <mc:Fallback>
      <p:transition advTm="11321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436096" y="928913"/>
            <a:ext cx="3707904" cy="972457"/>
          </a:xfrm>
          <a:solidFill>
            <a:srgbClr val="0070C0"/>
          </a:solidFill>
          <a:ln>
            <a:solidFill>
              <a:srgbClr val="00B0F0"/>
            </a:solidFill>
          </a:ln>
          <a:effectLst>
            <a:softEdge rad="317500"/>
          </a:effectLst>
          <a:scene3d>
            <a:camera prst="isometricOffAxis2Left"/>
            <a:lightRig rig="threePt" dir="t"/>
          </a:scene3d>
          <a:sp3d>
            <a:bevelT prst="convex"/>
          </a:sp3d>
        </p:spPr>
        <p:txBody>
          <a:bodyPr/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вместе учимся!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1" y="2780929"/>
            <a:ext cx="4706608" cy="4077072"/>
          </a:xfrm>
          <a:effectLst>
            <a:softEdge rad="317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-99392"/>
            <a:ext cx="5128479" cy="612068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799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577"/>
    </mc:Choice>
    <mc:Fallback>
      <p:transition advTm="2057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0"/>
            <a:ext cx="6156176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1450504" cy="625070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Gabriola" panose="04040605051002020D02" pitchFamily="82" charset="0"/>
              </a:rPr>
              <a:t>Впервые на сцену. </a:t>
            </a:r>
            <a:br>
              <a:rPr lang="ru-RU" sz="3200" dirty="0" smtClean="0">
                <a:latin typeface="Gabriola" panose="04040605051002020D02" pitchFamily="82" charset="0"/>
              </a:rPr>
            </a:br>
            <a:r>
              <a:rPr lang="ru-RU" sz="3200" dirty="0" smtClean="0">
                <a:latin typeface="Gabriola" panose="04040605051002020D02" pitchFamily="82" charset="0"/>
              </a:rPr>
              <a:t>Иду через секунду</a:t>
            </a:r>
            <a:endParaRPr lang="ru-RU" sz="32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1674"/>
    </mc:Choice>
    <mc:Fallback>
      <p:transition advTm="21674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4480560" cy="853440"/>
          </a:xfrm>
        </p:spPr>
        <p:txBody>
          <a:bodyPr>
            <a:noAutofit/>
          </a:bodyPr>
          <a:lstStyle/>
          <a:p>
            <a:pPr marL="18288" indent="0">
              <a:buNone/>
            </a:pPr>
            <a:r>
              <a:rPr lang="ru-RU" sz="3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Вика, вот эти ноты!</a:t>
            </a:r>
            <a:endParaRPr lang="ru-RU" sz="32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4294967295"/>
          </p:nvPr>
        </p:nvSpPr>
        <p:spPr>
          <a:xfrm>
            <a:off x="5152571" y="116632"/>
            <a:ext cx="3991430" cy="1185118"/>
          </a:xfrm>
          <a:solidFill>
            <a:srgbClr val="00B0F0"/>
          </a:solidFill>
          <a:ln>
            <a:solidFill>
              <a:srgbClr val="00B0F0"/>
            </a:solidFill>
          </a:ln>
          <a:effectLst>
            <a:innerShdw blurRad="114300">
              <a:prstClr val="black"/>
            </a:innerShdw>
            <a:softEdge rad="317500"/>
          </a:effectLst>
          <a:scene3d>
            <a:camera prst="perspectiveHeroicExtremeLeftFacing"/>
            <a:lightRig rig="threePt" dir="t"/>
          </a:scene3d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Подожди, я </a:t>
            </a:r>
            <a:r>
              <a:rPr lang="ru-RU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фоткаюсь</a:t>
            </a: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40276" y="1646508"/>
            <a:ext cx="6006048" cy="4386456"/>
          </a:xfr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2852" y="1916324"/>
            <a:ext cx="4914800" cy="4968552"/>
          </a:xfrm>
          <a:prstGeom prst="rect">
            <a:avLst/>
          </a:prstGeom>
          <a:ln>
            <a:noFill/>
          </a:ln>
          <a:effectLst/>
          <a:scene3d>
            <a:camera prst="obliqueTopRigh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43006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3446"/>
    </mc:Choice>
    <mc:Fallback>
      <p:transition advTm="23446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8316416" cy="5120640"/>
          </a:xfrm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852160"/>
            <a:ext cx="8321040" cy="1005840"/>
          </a:xfrm>
        </p:spPr>
        <p:txBody>
          <a:bodyPr/>
          <a:lstStyle/>
          <a:p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на </a:t>
            </a:r>
            <a:r>
              <a:rPr lang="ru-RU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календарик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21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4831"/>
    </mc:Choice>
    <mc:Fallback>
      <p:transition advTm="14831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876800"/>
            <a:ext cx="7543800" cy="914400"/>
          </a:xfrm>
        </p:spPr>
        <p:txBody>
          <a:bodyPr/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0515" y="969814"/>
            <a:ext cx="5513388" cy="4383088"/>
          </a:xfr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7903" y="1476795"/>
            <a:ext cx="6021289" cy="4741128"/>
          </a:xfr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0" y="-30480"/>
            <a:ext cx="3292475" cy="509451"/>
          </a:xfrm>
        </p:spPr>
        <p:txBody>
          <a:bodyPr>
            <a:normAutofit lnSpcReduction="10000"/>
          </a:bodyPr>
          <a:lstStyle/>
          <a:p>
            <a:pPr marL="18288" indent="0">
              <a:buNone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пока почитаю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4294967295"/>
          </p:nvPr>
        </p:nvSpPr>
        <p:spPr>
          <a:xfrm>
            <a:off x="5870575" y="0"/>
            <a:ext cx="3273425" cy="836712"/>
          </a:xfrm>
        </p:spPr>
        <p:txBody>
          <a:bodyPr>
            <a:normAutofit fontScale="92500" lnSpcReduction="10000"/>
          </a:bodyPr>
          <a:lstStyle/>
          <a:p>
            <a:pPr marL="18288" indent="0">
              <a:buNone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концертмейстером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4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265"/>
    </mc:Choice>
    <mc:Fallback>
      <p:transition advTm="10265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4640" y="518160"/>
            <a:ext cx="6827520" cy="579120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301240"/>
            <a:ext cx="1763688" cy="4480560"/>
          </a:xfrm>
        </p:spPr>
        <p:txBody>
          <a:bodyPr/>
          <a:lstStyle/>
          <a:p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О! </a:t>
            </a:r>
            <a:b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b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 устала.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388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640"/>
    </mc:Choice>
    <mc:Fallback>
      <p:transition advTm="1064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8514" cy="5326742"/>
          </a:xfrm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43543" y="5301208"/>
            <a:ext cx="9187543" cy="1535020"/>
          </a:xfrm>
        </p:spPr>
        <p:txBody>
          <a:bodyPr/>
          <a:lstStyle/>
          <a:p>
            <a:r>
              <a:rPr lang="ru-RU" sz="3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Сентябрь 2015 год</a:t>
            </a:r>
            <a:br>
              <a:rPr lang="ru-RU" sz="3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Открыт и сформирован класс «скрипка»               преподавателя  </a:t>
            </a:r>
            <a:r>
              <a:rPr lang="ru-RU" sz="32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Нефляшевой</a:t>
            </a:r>
            <a:r>
              <a:rPr lang="ru-RU" sz="32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Тамары   Антоновны</a:t>
            </a:r>
            <a:endParaRPr lang="ru-RU" sz="3200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31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6763"/>
    </mc:Choice>
    <mc:Fallback>
      <p:transition advTm="16763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43542"/>
            <a:ext cx="2843808" cy="6532601"/>
          </a:xfrm>
        </p:spPr>
        <p:txBody>
          <a:bodyPr/>
          <a:lstStyle/>
          <a:p>
            <a:r>
              <a:rPr lang="ru-RU" sz="4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4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br>
              <a:rPr lang="ru-RU" sz="4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</a:t>
            </a:r>
            <a:br>
              <a:rPr lang="ru-RU" sz="4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br>
              <a:rPr lang="ru-RU" sz="4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встречи.</a:t>
            </a:r>
            <a:endParaRPr lang="ru-RU" sz="4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0947" y="674949"/>
            <a:ext cx="6858002" cy="5508104"/>
          </a:xfrm>
        </p:spPr>
      </p:pic>
    </p:spTree>
    <p:extLst>
      <p:ext uri="{BB962C8B-B14F-4D97-AF65-F5344CB8AC3E}">
        <p14:creationId xmlns:p14="http://schemas.microsoft.com/office/powerpoint/2010/main" val="400205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5482"/>
    </mc:Choice>
    <mc:Fallback>
      <p:transition advTm="3548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509"/>
            <a:ext cx="5808059" cy="6656851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1907704" cy="6552728"/>
          </a:xfrm>
        </p:spPr>
        <p:txBody>
          <a:bodyPr/>
          <a:lstStyle/>
          <a:p>
            <a:r>
              <a:rPr lang="ru-RU" sz="3600" dirty="0" smtClean="0">
                <a:latin typeface="Gabriola" panose="04040605051002020D02" pitchFamily="82" charset="0"/>
              </a:rPr>
              <a:t>Как же я устала</a:t>
            </a:r>
            <a:endParaRPr lang="ru-RU" sz="36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98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8381"/>
    </mc:Choice>
    <mc:Fallback>
      <p:transition advTm="1838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5760640" cy="6858000"/>
          </a:xfr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2411760" cy="6048672"/>
          </a:xfrm>
        </p:spPr>
        <p:txBody>
          <a:bodyPr/>
          <a:lstStyle/>
          <a:p>
            <a:r>
              <a:rPr lang="ru-RU" sz="3200" dirty="0" smtClean="0">
                <a:latin typeface="Gabriola" panose="04040605051002020D02" pitchFamily="82" charset="0"/>
              </a:rPr>
              <a:t>Ну </a:t>
            </a:r>
            <a:r>
              <a:rPr lang="ru-RU" sz="3200" dirty="0" err="1" smtClean="0">
                <a:latin typeface="Gabriola" panose="04040605051002020D02" pitchFamily="82" charset="0"/>
              </a:rPr>
              <a:t>чё</a:t>
            </a:r>
            <a:r>
              <a:rPr lang="ru-RU" sz="3200" dirty="0" smtClean="0">
                <a:latin typeface="Gabriola" panose="04040605051002020D02" pitchFamily="82" charset="0"/>
              </a:rPr>
              <a:t>?</a:t>
            </a:r>
            <a:br>
              <a:rPr lang="ru-RU" sz="3200" dirty="0" smtClean="0">
                <a:latin typeface="Gabriola" panose="04040605051002020D02" pitchFamily="82" charset="0"/>
              </a:rPr>
            </a:br>
            <a:r>
              <a:rPr lang="ru-RU" sz="3200" dirty="0" smtClean="0">
                <a:latin typeface="Gabriola" panose="04040605051002020D02" pitchFamily="82" charset="0"/>
              </a:rPr>
              <a:t>Нормально выгляжу?</a:t>
            </a:r>
            <a:endParaRPr lang="ru-RU" sz="32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103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581"/>
    </mc:Choice>
    <mc:Fallback>
      <p:transition advTm="1058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0"/>
            <a:ext cx="6084168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88640"/>
            <a:ext cx="2699792" cy="6669360"/>
          </a:xfrm>
        </p:spPr>
        <p:txBody>
          <a:bodyPr/>
          <a:lstStyle/>
          <a:p>
            <a:r>
              <a:rPr lang="ru-RU" dirty="0" smtClean="0">
                <a:latin typeface="Gabriola" panose="04040605051002020D02" pitchFamily="82" charset="0"/>
              </a:rPr>
              <a:t>Как же выучить эту вариацию?</a:t>
            </a:r>
            <a:endParaRPr lang="ru-RU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10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7071"/>
    </mc:Choice>
    <mc:Fallback>
      <p:transition advTm="1707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0"/>
            <a:ext cx="6156176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2411760" cy="6858000"/>
          </a:xfrm>
        </p:spPr>
        <p:txBody>
          <a:bodyPr/>
          <a:lstStyle/>
          <a:p>
            <a:r>
              <a:rPr lang="ru-RU" sz="4400" dirty="0" smtClean="0">
                <a:latin typeface="Gabriola" panose="04040605051002020D02" pitchFamily="82" charset="0"/>
              </a:rPr>
              <a:t>не, </a:t>
            </a:r>
            <a:br>
              <a:rPr lang="ru-RU" sz="4400" dirty="0" smtClean="0">
                <a:latin typeface="Gabriola" panose="04040605051002020D02" pitchFamily="82" charset="0"/>
              </a:rPr>
            </a:br>
            <a:r>
              <a:rPr lang="ru-RU" sz="4400" dirty="0" smtClean="0">
                <a:latin typeface="Gabriola" panose="04040605051002020D02" pitchFamily="82" charset="0"/>
              </a:rPr>
              <a:t>ну это невозможно выучить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16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2713"/>
    </mc:Choice>
    <mc:Fallback>
      <p:transition advTm="22713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608</TotalTime>
  <Words>299</Words>
  <Application>Microsoft Office PowerPoint</Application>
  <PresentationFormat>Экран (4:3)</PresentationFormat>
  <Paragraphs>60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Базовая</vt:lpstr>
      <vt:lpstr>2015 г. открыт класс скрипки преп. Нефляшевой Т. А. </vt:lpstr>
      <vt:lpstr>Мы на переменке.</vt:lpstr>
      <vt:lpstr>Пришёл учиться играть на скрипке</vt:lpstr>
      <vt:lpstr>А я уже выучил!  И я выучила!</vt:lpstr>
      <vt:lpstr>Впервые на сцену.  Иду через секунду</vt:lpstr>
      <vt:lpstr>Как же я устала</vt:lpstr>
      <vt:lpstr>Ну чё? Нормально выгляжу?</vt:lpstr>
      <vt:lpstr>Как же выучить эту вариацию?</vt:lpstr>
      <vt:lpstr>не,  ну это невозможно выучить.</vt:lpstr>
      <vt:lpstr>Постановка рук</vt:lpstr>
      <vt:lpstr>Ну посмотрите же, на меня</vt:lpstr>
      <vt:lpstr>      и  на  меня </vt:lpstr>
      <vt:lpstr>Вот,  пришла учиться.</vt:lpstr>
      <vt:lpstr>Презентация PowerPoint</vt:lpstr>
      <vt:lpstr>Вот,  я скрипачка!</vt:lpstr>
      <vt:lpstr>Ну что? Как дела  у вас?</vt:lpstr>
      <vt:lpstr>Еще переменка</vt:lpstr>
      <vt:lpstr>Вечерний дуэт.</vt:lpstr>
      <vt:lpstr>Презентация PowerPoint</vt:lpstr>
      <vt:lpstr>Презентация PowerPoint</vt:lpstr>
      <vt:lpstr>Вот, подремала,   совсем другое настроение                </vt:lpstr>
      <vt:lpstr>У меня уже есть первые успехи. Грамота и еще третье место в международном конкурсе</vt:lpstr>
      <vt:lpstr>Буду  играть  как великий Паганини!</vt:lpstr>
      <vt:lpstr>Пою в хоре!</vt:lpstr>
      <vt:lpstr>Готовлюсь к конкурсу в Сыктывкар.</vt:lpstr>
      <vt:lpstr>Ну, мне вообще – то нужна пятёрка…</vt:lpstr>
      <vt:lpstr>Спасибо, я пошёл.</vt:lpstr>
      <vt:lpstr>Весёлое сольфеджио!</vt:lpstr>
      <vt:lpstr>Ну, я домой.</vt:lpstr>
      <vt:lpstr>        - Ефрем!         Это не так надо писать.</vt:lpstr>
      <vt:lpstr> Ефрем домой.            -Эльдар, начинаем.</vt:lpstr>
      <vt:lpstr> Я лучше всех освоила постановку. Вот посмотри!</vt:lpstr>
      <vt:lpstr> Сударь! Защищайтесь!</vt:lpstr>
      <vt:lpstr>Ура! Каникулы!</vt:lpstr>
      <vt:lpstr>Сольфеджио и слушание музыки – это как математика и русский в той школе.</vt:lpstr>
      <vt:lpstr>  Буду музыкантом. Все  выучу.  Буду артистом. Буду знаменитым.</vt:lpstr>
      <vt:lpstr>Мы с Тимошей учимся.</vt:lpstr>
      <vt:lpstr> - а ноты доставать?</vt:lpstr>
      <vt:lpstr>Презентация PowerPoint</vt:lpstr>
      <vt:lpstr>Иду на урок.</vt:lpstr>
      <vt:lpstr>Что такое клавесин ?</vt:lpstr>
      <vt:lpstr>Презентация PowerPoint</vt:lpstr>
      <vt:lpstr>Мама не волнуйся, нормально я тут устроилась.</vt:lpstr>
      <vt:lpstr>Можно поговорить о жизни .</vt:lpstr>
      <vt:lpstr>Презентация PowerPoint</vt:lpstr>
      <vt:lpstr>- Ну сделайте мне сольфеджио.  - Вика, не мешай фотографироваться.</vt:lpstr>
      <vt:lpstr>Нет, мне и тут хорошо. Люблю один, в тишине.</vt:lpstr>
      <vt:lpstr>Презентация PowerPoint</vt:lpstr>
      <vt:lpstr>Мы вместе учимся!</vt:lpstr>
      <vt:lpstr>Презентация PowerPoint</vt:lpstr>
      <vt:lpstr>Портрет на календарик?</vt:lpstr>
      <vt:lpstr>                            </vt:lpstr>
      <vt:lpstr>О!  Как  я устала.</vt:lpstr>
      <vt:lpstr>                            Сентябрь 2015 год         Открыт и сформирован класс «скрипка»               преподавателя  Нефляшевой  Тамары   Антоновны</vt:lpstr>
      <vt:lpstr>Спасибо    за  внимание   до  встречи.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МВ</dc:creator>
  <cp:lastModifiedBy>МВ</cp:lastModifiedBy>
  <cp:revision>98</cp:revision>
  <dcterms:created xsi:type="dcterms:W3CDTF">2016-10-27T01:46:20Z</dcterms:created>
  <dcterms:modified xsi:type="dcterms:W3CDTF">2016-12-06T04:45:57Z</dcterms:modified>
</cp:coreProperties>
</file>